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324" r:id="rId6"/>
    <p:sldId id="332" r:id="rId7"/>
    <p:sldId id="330" r:id="rId8"/>
    <p:sldId id="308" r:id="rId9"/>
    <p:sldId id="325" r:id="rId10"/>
    <p:sldId id="312" r:id="rId11"/>
    <p:sldId id="313" r:id="rId12"/>
    <p:sldId id="314" r:id="rId13"/>
    <p:sldId id="315" r:id="rId14"/>
    <p:sldId id="326" r:id="rId15"/>
    <p:sldId id="327" r:id="rId16"/>
    <p:sldId id="328" r:id="rId17"/>
    <p:sldId id="329" r:id="rId18"/>
    <p:sldId id="331" r:id="rId19"/>
    <p:sldId id="316" r:id="rId20"/>
    <p:sldId id="317" r:id="rId21"/>
    <p:sldId id="318" r:id="rId22"/>
    <p:sldId id="319" r:id="rId23"/>
    <p:sldId id="320" r:id="rId24"/>
    <p:sldId id="322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6FFFF"/>
    <a:srgbClr val="06B1B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31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13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26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64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36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1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02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66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66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538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52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3CAE-DCB1-4D99-B861-07BCA652C6A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2405-71D4-46A8-AB1A-C3E827EC95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2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kygm.gov.t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.eyewated.com/2018-yilinda-satin-alabileceginiz-en-iyi-10-en-iyi-mp3-calar/" TargetMode="External"/><Relationship Id="rId2" Type="http://schemas.openxmlformats.org/officeDocument/2006/relationships/hyperlink" Target="http://www.e-derlemevg.mkutup.gov.t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r.eyewated.com/tasinabilir-muezik-calar-yazilimi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MATERYAL SAĞLAMA ŞUBESİ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44282"/>
          </a:xfrm>
        </p:spPr>
        <p:txBody>
          <a:bodyPr>
            <a:normAutofit/>
          </a:bodyPr>
          <a:lstStyle/>
          <a:p>
            <a:r>
              <a:rPr lang="tr-TR" dirty="0" smtClean="0"/>
              <a:t>ELEKTRONİK (E-KİTAP ve SESLİ KİTAP) KİTAP SATIN ALMA BAŞVURU İŞLEMLERİ</a:t>
            </a:r>
          </a:p>
          <a:p>
            <a:r>
              <a:rPr lang="tr-TR" dirty="0" smtClean="0"/>
              <a:t>Hazırlayan Mehmet Demir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1427019" y="4660526"/>
            <a:ext cx="9144000" cy="454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71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16387" name="Metin kutusu 3"/>
          <p:cNvSpPr txBox="1">
            <a:spLocks noChangeArrowheads="1"/>
          </p:cNvSpPr>
          <p:nvPr/>
        </p:nvSpPr>
        <p:spPr bwMode="auto">
          <a:xfrm>
            <a:off x="2393951" y="1116014"/>
            <a:ext cx="7527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 smtClean="0"/>
              <a:t>Elektronik Kitap </a:t>
            </a:r>
            <a:r>
              <a:rPr lang="tr-TR" altLang="tr-TR" sz="1600" b="1" dirty="0"/>
              <a:t>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Bekleyen Başvurunuz Var! </a:t>
            </a:r>
            <a:r>
              <a:rPr lang="tr-TR" altLang="tr-TR" sz="1600" dirty="0"/>
              <a:t>uyarısı daha önce açılmış ancak henüz tamamlanmamış bir başvuru olduğunu gösterir. Okla gösterilmiş alandan «</a:t>
            </a:r>
            <a:r>
              <a:rPr lang="tr-TR" altLang="tr-TR" sz="1600" dirty="0">
                <a:solidFill>
                  <a:srgbClr val="FF0000"/>
                </a:solidFill>
              </a:rPr>
              <a:t>Düzenle</a:t>
            </a:r>
            <a:r>
              <a:rPr lang="tr-TR" altLang="tr-TR" sz="1600" dirty="0"/>
              <a:t>» işlemi seçilerek başvuru işlemine devam edilebilir. «</a:t>
            </a:r>
            <a:r>
              <a:rPr lang="tr-TR" altLang="tr-TR" sz="1600" dirty="0">
                <a:solidFill>
                  <a:srgbClr val="FF0000"/>
                </a:solidFill>
              </a:rPr>
              <a:t>Sil</a:t>
            </a:r>
            <a:r>
              <a:rPr lang="tr-TR" altLang="tr-TR" sz="1600" dirty="0"/>
              <a:t>» işlemi ile bekleyen başvuru iptal edilebilir. Aktif bir başvuru var iken yeni başvuru açılamaz. </a:t>
            </a:r>
          </a:p>
        </p:txBody>
      </p:sp>
      <p:sp>
        <p:nvSpPr>
          <p:cNvPr id="16388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389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996364" y="42243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16393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394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16396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397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398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399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400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401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402" name="Dikdörtgen 29"/>
          <p:cNvSpPr>
            <a:spLocks noChangeArrowheads="1"/>
          </p:cNvSpPr>
          <p:nvPr/>
        </p:nvSpPr>
        <p:spPr bwMode="auto">
          <a:xfrm>
            <a:off x="8704264" y="294163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1640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2635250"/>
            <a:ext cx="7477125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Sağ Ok 23"/>
          <p:cNvSpPr>
            <a:spLocks noChangeArrowheads="1"/>
          </p:cNvSpPr>
          <p:nvPr/>
        </p:nvSpPr>
        <p:spPr bwMode="auto">
          <a:xfrm rot="19453638">
            <a:off x="1851025" y="4037014"/>
            <a:ext cx="979488" cy="484187"/>
          </a:xfrm>
          <a:prstGeom prst="rightArrow">
            <a:avLst>
              <a:gd name="adj1" fmla="val 50000"/>
              <a:gd name="adj2" fmla="val 5010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405" name="Sağ Ok 24"/>
          <p:cNvSpPr>
            <a:spLocks noChangeArrowheads="1"/>
          </p:cNvSpPr>
          <p:nvPr/>
        </p:nvSpPr>
        <p:spPr bwMode="auto">
          <a:xfrm rot="19453638">
            <a:off x="7212014" y="5118100"/>
            <a:ext cx="979487" cy="484188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406" name="Dikdörtgen 29"/>
          <p:cNvSpPr>
            <a:spLocks noChangeArrowheads="1"/>
          </p:cNvSpPr>
          <p:nvPr/>
        </p:nvSpPr>
        <p:spPr bwMode="auto">
          <a:xfrm>
            <a:off x="8486775" y="3062289"/>
            <a:ext cx="1252538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407" name="Dikdörtgen 29"/>
          <p:cNvSpPr>
            <a:spLocks noChangeArrowheads="1"/>
          </p:cNvSpPr>
          <p:nvPr/>
        </p:nvSpPr>
        <p:spPr bwMode="auto">
          <a:xfrm>
            <a:off x="3427414" y="4794251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408" name="Dikdörtgen 29"/>
          <p:cNvSpPr>
            <a:spLocks noChangeArrowheads="1"/>
          </p:cNvSpPr>
          <p:nvPr/>
        </p:nvSpPr>
        <p:spPr bwMode="auto">
          <a:xfrm>
            <a:off x="5053014" y="477043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6409" name="Sağ Ok 28"/>
          <p:cNvSpPr>
            <a:spLocks noChangeArrowheads="1"/>
          </p:cNvSpPr>
          <p:nvPr/>
        </p:nvSpPr>
        <p:spPr bwMode="auto">
          <a:xfrm rot="16200000">
            <a:off x="8907464" y="4529139"/>
            <a:ext cx="979487" cy="484187"/>
          </a:xfrm>
          <a:prstGeom prst="rightArrow">
            <a:avLst>
              <a:gd name="adj1" fmla="val 50000"/>
              <a:gd name="adj2" fmla="val 5010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1937516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17411" name="Metin kutusu 3"/>
          <p:cNvSpPr txBox="1">
            <a:spLocks noChangeArrowheads="1"/>
          </p:cNvSpPr>
          <p:nvPr/>
        </p:nvSpPr>
        <p:spPr bwMode="auto">
          <a:xfrm>
            <a:off x="2376489" y="1247776"/>
            <a:ext cx="752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Seçiniz </a:t>
            </a:r>
            <a:r>
              <a:rPr lang="tr-TR" altLang="tr-TR" sz="1600" dirty="0"/>
              <a:t>bölümüne tıklandığında ISBN alınmış olan </a:t>
            </a:r>
            <a:r>
              <a:rPr lang="tr-TR" altLang="tr-TR" sz="1600" dirty="0" smtClean="0"/>
              <a:t>e-yayınların </a:t>
            </a:r>
            <a:r>
              <a:rPr lang="tr-TR" altLang="tr-TR" sz="1600" dirty="0"/>
              <a:t>ISBN, eser adı ve yayınlandığı yıl bilgileri görülür ve satın alma başvurusu yapılacak </a:t>
            </a:r>
            <a:r>
              <a:rPr lang="tr-TR" altLang="tr-TR" sz="1600" dirty="0" smtClean="0"/>
              <a:t>e-yayın </a:t>
            </a:r>
            <a:r>
              <a:rPr lang="tr-TR" altLang="tr-TR" sz="1600" dirty="0"/>
              <a:t>seçilir.</a:t>
            </a:r>
          </a:p>
        </p:txBody>
      </p:sp>
      <p:sp>
        <p:nvSpPr>
          <p:cNvPr id="17412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13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17417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18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17420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21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22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23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24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25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26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29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30" name="Dikdörtgen 28"/>
          <p:cNvSpPr>
            <a:spLocks noChangeArrowheads="1"/>
          </p:cNvSpPr>
          <p:nvPr/>
        </p:nvSpPr>
        <p:spPr bwMode="auto">
          <a:xfrm>
            <a:off x="8534400" y="26574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7431" name="Dikdörtgen 31"/>
          <p:cNvSpPr>
            <a:spLocks noChangeArrowheads="1"/>
          </p:cNvSpPr>
          <p:nvPr/>
        </p:nvSpPr>
        <p:spPr bwMode="auto">
          <a:xfrm>
            <a:off x="4679950" y="4482403"/>
            <a:ext cx="1927225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83421"/>
            <a:ext cx="8371847" cy="4272979"/>
          </a:xfrm>
          <a:prstGeom prst="rect">
            <a:avLst/>
          </a:prstGeom>
        </p:spPr>
      </p:pic>
      <p:sp>
        <p:nvSpPr>
          <p:cNvPr id="25" name="Sağ Ok 23"/>
          <p:cNvSpPr>
            <a:spLocks noChangeArrowheads="1"/>
          </p:cNvSpPr>
          <p:nvPr/>
        </p:nvSpPr>
        <p:spPr bwMode="auto">
          <a:xfrm rot="21197582">
            <a:off x="3154312" y="3929063"/>
            <a:ext cx="1071562" cy="484187"/>
          </a:xfrm>
          <a:prstGeom prst="rightArrow">
            <a:avLst>
              <a:gd name="adj1" fmla="val 50000"/>
              <a:gd name="adj2" fmla="val 500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6" name="Dikdörtgen 29"/>
          <p:cNvSpPr>
            <a:spLocks noChangeArrowheads="1"/>
          </p:cNvSpPr>
          <p:nvPr/>
        </p:nvSpPr>
        <p:spPr bwMode="auto">
          <a:xfrm>
            <a:off x="4236508" y="4156494"/>
            <a:ext cx="1140442" cy="21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" name="Dikdörtgen 2"/>
          <p:cNvSpPr/>
          <p:nvPr/>
        </p:nvSpPr>
        <p:spPr>
          <a:xfrm>
            <a:off x="2215304" y="3489048"/>
            <a:ext cx="914400" cy="179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91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18435" name="Metin kutusu 3"/>
          <p:cNvSpPr txBox="1">
            <a:spLocks noChangeArrowheads="1"/>
          </p:cNvSpPr>
          <p:nvPr/>
        </p:nvSpPr>
        <p:spPr bwMode="auto">
          <a:xfrm>
            <a:off x="2370139" y="1131888"/>
            <a:ext cx="7527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Seçiniz </a:t>
            </a:r>
            <a:r>
              <a:rPr lang="tr-TR" altLang="tr-TR" sz="1600" dirty="0"/>
              <a:t>bölümüne tıklandığında ISBN alınmış olan yayınların ISBN, eser adı ve yayınlandığı yıl bilgileri görülür ve satın alma başvurusu yapılacak </a:t>
            </a:r>
            <a:r>
              <a:rPr lang="tr-TR" altLang="tr-TR" sz="1600" dirty="0" smtClean="0"/>
              <a:t>e-yayın </a:t>
            </a:r>
            <a:r>
              <a:rPr lang="tr-TR" altLang="tr-TR" sz="1600" dirty="0"/>
              <a:t>seçilir.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Ekle</a:t>
            </a:r>
            <a:r>
              <a:rPr lang="tr-TR" altLang="tr-TR" sz="1600" dirty="0"/>
              <a:t> butonuna basılır</a:t>
            </a:r>
            <a:r>
              <a:rPr lang="tr-TR" altLang="tr-TR" sz="1600" dirty="0" smtClean="0"/>
              <a:t>. Elektronik yayınlar (e-kitap, sesli/konuşan kitap) aynı başvuru içinde yapılabilir. </a:t>
            </a:r>
            <a:r>
              <a:rPr lang="tr-TR" altLang="tr-TR" sz="1600" b="1" dirty="0" smtClean="0"/>
              <a:t>Basılı kitap başvuruları ile e-kitap başvurularını aynı başvuru grubu ile yapmayınız.</a:t>
            </a:r>
            <a:endParaRPr lang="tr-TR" altLang="tr-TR" sz="1600" b="1" dirty="0"/>
          </a:p>
        </p:txBody>
      </p:sp>
      <p:sp>
        <p:nvSpPr>
          <p:cNvPr id="18436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37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18441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42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18444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45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46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47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48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49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50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51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52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54" name="Dikdörtgen 30"/>
          <p:cNvSpPr>
            <a:spLocks noChangeArrowheads="1"/>
          </p:cNvSpPr>
          <p:nvPr/>
        </p:nvSpPr>
        <p:spPr bwMode="auto">
          <a:xfrm>
            <a:off x="8462963" y="2479676"/>
            <a:ext cx="1268412" cy="93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56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8457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56" y="2712246"/>
            <a:ext cx="6938905" cy="3903134"/>
          </a:xfrm>
          <a:prstGeom prst="rect">
            <a:avLst/>
          </a:prstGeom>
        </p:spPr>
      </p:pic>
      <p:sp>
        <p:nvSpPr>
          <p:cNvPr id="28" name="Dikdörtgen 32"/>
          <p:cNvSpPr>
            <a:spLocks noChangeArrowheads="1"/>
          </p:cNvSpPr>
          <p:nvPr/>
        </p:nvSpPr>
        <p:spPr bwMode="auto">
          <a:xfrm>
            <a:off x="3524573" y="4124012"/>
            <a:ext cx="1925638" cy="128901"/>
          </a:xfrm>
          <a:prstGeom prst="rect">
            <a:avLst/>
          </a:prstGeom>
          <a:solidFill>
            <a:srgbClr val="06B1BA"/>
          </a:solidFill>
          <a:ln w="9525">
            <a:solidFill>
              <a:srgbClr val="33CCFF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9" name="Sağ Ok 23"/>
          <p:cNvSpPr>
            <a:spLocks noChangeArrowheads="1"/>
          </p:cNvSpPr>
          <p:nvPr/>
        </p:nvSpPr>
        <p:spPr bwMode="auto">
          <a:xfrm rot="21197582">
            <a:off x="7704929" y="3885820"/>
            <a:ext cx="1071563" cy="484187"/>
          </a:xfrm>
          <a:prstGeom prst="rightArrow">
            <a:avLst>
              <a:gd name="adj1" fmla="val 50000"/>
              <a:gd name="adj2" fmla="val 500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1308589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19459" name="Metin kutusu 3"/>
          <p:cNvSpPr txBox="1">
            <a:spLocks noChangeArrowheads="1"/>
          </p:cNvSpPr>
          <p:nvPr/>
        </p:nvSpPr>
        <p:spPr bwMode="auto">
          <a:xfrm>
            <a:off x="2370139" y="1131889"/>
            <a:ext cx="75279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dirty="0" smtClean="0"/>
              <a:t>Başvurusu </a:t>
            </a:r>
            <a:r>
              <a:rPr lang="tr-TR" altLang="tr-TR" sz="1200" dirty="0"/>
              <a:t>yapılmak istenen </a:t>
            </a:r>
            <a:r>
              <a:rPr lang="tr-TR" altLang="tr-TR" sz="1200" dirty="0" smtClean="0"/>
              <a:t>e-yayınların </a:t>
            </a:r>
            <a:r>
              <a:rPr lang="tr-TR" altLang="tr-TR" sz="1200" b="1" dirty="0" smtClean="0"/>
              <a:t>Materyal Türü</a:t>
            </a:r>
            <a:r>
              <a:rPr lang="tr-TR" altLang="tr-TR" sz="1200" dirty="0"/>
              <a:t> </a:t>
            </a:r>
            <a:r>
              <a:rPr lang="tr-TR" altLang="tr-TR" sz="1200" dirty="0" smtClean="0"/>
              <a:t>alanında </a:t>
            </a:r>
            <a:r>
              <a:rPr lang="tr-TR" altLang="tr-TR" sz="1200" b="1" dirty="0"/>
              <a:t>Elektronik Kitap (Çevrim içi / Web tabanlı) </a:t>
            </a:r>
            <a:r>
              <a:rPr lang="tr-TR" altLang="tr-TR" sz="1200" dirty="0"/>
              <a:t>ya da</a:t>
            </a:r>
            <a:r>
              <a:rPr lang="tr-TR" altLang="tr-TR" sz="1200" b="1" dirty="0"/>
              <a:t> Konuşan Kitap (Çevrim İçi</a:t>
            </a:r>
            <a:r>
              <a:rPr lang="tr-TR" altLang="tr-TR" sz="1200" b="1" dirty="0" smtClean="0"/>
              <a:t>) </a:t>
            </a:r>
            <a:r>
              <a:rPr lang="tr-TR" altLang="tr-TR" sz="1200" dirty="0" smtClean="0"/>
              <a:t>yazmalıdır. Materyal türü alanında belirtilen e-yayın formatlarının dışındaki yayın türleri kabul edilmeyecektir. </a:t>
            </a:r>
            <a:endParaRPr lang="tr-TR" altLang="tr-TR" sz="1200" dirty="0"/>
          </a:p>
        </p:txBody>
      </p:sp>
      <p:sp>
        <p:nvSpPr>
          <p:cNvPr id="19460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1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19465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6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19468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9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0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1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2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3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4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5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6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7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8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1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2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77" y="2431748"/>
            <a:ext cx="7156834" cy="3744732"/>
          </a:xfrm>
          <a:prstGeom prst="rect">
            <a:avLst/>
          </a:prstGeom>
        </p:spPr>
      </p:pic>
      <p:sp>
        <p:nvSpPr>
          <p:cNvPr id="30" name="Metin kutusu 3"/>
          <p:cNvSpPr txBox="1">
            <a:spLocks noChangeArrowheads="1"/>
          </p:cNvSpPr>
          <p:nvPr/>
        </p:nvSpPr>
        <p:spPr bwMode="auto">
          <a:xfrm>
            <a:off x="7357814" y="2781245"/>
            <a:ext cx="292918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 smtClean="0"/>
              <a:t>Elektronik Kitap </a:t>
            </a:r>
            <a:r>
              <a:rPr lang="tr-TR" altLang="tr-TR" sz="1600" b="1" dirty="0"/>
              <a:t>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Daha önce basılı kitaplar için alınmış ISBN ile başvuru yapılmamalıdır. Bu şekilde yapılmış başvurular </a:t>
            </a:r>
            <a:r>
              <a:rPr lang="tr-TR" altLang="tr-TR" sz="1600" dirty="0"/>
              <a:t>t</a:t>
            </a:r>
            <a:r>
              <a:rPr lang="tr-TR" altLang="tr-TR" sz="1600" dirty="0" smtClean="0"/>
              <a:t>espit edildiğinde başvuru geçersiz sayılacak ve Yayın Seçme Kuruluna sunulmayacaktır.</a:t>
            </a:r>
            <a:endParaRPr lang="tr-TR" altLang="tr-TR" sz="1600" dirty="0"/>
          </a:p>
        </p:txBody>
      </p:sp>
      <p:sp>
        <p:nvSpPr>
          <p:cNvPr id="31" name="Dikdörtgen 38"/>
          <p:cNvSpPr>
            <a:spLocks noChangeArrowheads="1"/>
          </p:cNvSpPr>
          <p:nvPr/>
        </p:nvSpPr>
        <p:spPr bwMode="auto">
          <a:xfrm>
            <a:off x="4352415" y="3498850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2" name="Sağ Ok 23"/>
          <p:cNvSpPr>
            <a:spLocks noChangeArrowheads="1"/>
          </p:cNvSpPr>
          <p:nvPr/>
        </p:nvSpPr>
        <p:spPr bwMode="auto">
          <a:xfrm rot="21197582">
            <a:off x="2981868" y="3250407"/>
            <a:ext cx="1073150" cy="484187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2904315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19459" name="Metin kutusu 3"/>
          <p:cNvSpPr txBox="1">
            <a:spLocks noChangeArrowheads="1"/>
          </p:cNvSpPr>
          <p:nvPr/>
        </p:nvSpPr>
        <p:spPr bwMode="auto">
          <a:xfrm>
            <a:off x="2370139" y="1131889"/>
            <a:ext cx="7527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dirty="0" smtClean="0"/>
              <a:t>Başvurusu </a:t>
            </a:r>
            <a:r>
              <a:rPr lang="tr-TR" altLang="tr-TR" sz="1200" dirty="0"/>
              <a:t>yapılmak istenen eserin ISBN veri tabanında kayıtlı bilgileri ile </a:t>
            </a:r>
            <a:r>
              <a:rPr lang="tr-TR" altLang="tr-TR" sz="1200" dirty="0" smtClean="0"/>
              <a:t>yayınlanan e-yayının başvuru bilgileri </a:t>
            </a:r>
            <a:r>
              <a:rPr lang="tr-TR" altLang="tr-TR" sz="1200" dirty="0"/>
              <a:t>kontrol edilmelidir. </a:t>
            </a:r>
            <a:r>
              <a:rPr lang="tr-TR" altLang="tr-TR" sz="1200" dirty="0" smtClean="0"/>
              <a:t>Veri tabanında görülen bilgiler </a:t>
            </a:r>
            <a:r>
              <a:rPr lang="tr-TR" altLang="tr-TR" sz="1200" dirty="0"/>
              <a:t>Materyal Sağlama Şubesi tarafından kontrol edilmektedir. </a:t>
            </a:r>
            <a:r>
              <a:rPr lang="tr-TR" altLang="tr-TR" sz="1200" dirty="0" smtClean="0"/>
              <a:t>E-yayın </a:t>
            </a:r>
            <a:r>
              <a:rPr lang="tr-TR" altLang="tr-TR" sz="1200" dirty="0"/>
              <a:t>ile veri tabanındaki bilgiler örtüşmediğinde yayın hatalı olarak kabul edilir ve </a:t>
            </a:r>
            <a:r>
              <a:rPr lang="tr-TR" altLang="tr-TR" sz="1200" dirty="0" smtClean="0"/>
              <a:t>Yayın Seçme Kurulu’na sunulmaz.</a:t>
            </a:r>
            <a:endParaRPr lang="tr-TR" altLang="tr-TR" sz="1200" dirty="0"/>
          </a:p>
        </p:txBody>
      </p:sp>
      <p:sp>
        <p:nvSpPr>
          <p:cNvPr id="19460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1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19465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6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19468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9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0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1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2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3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4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5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6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7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8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1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2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77" y="2431748"/>
            <a:ext cx="7156834" cy="3744732"/>
          </a:xfrm>
          <a:prstGeom prst="rect">
            <a:avLst/>
          </a:prstGeom>
        </p:spPr>
      </p:pic>
      <p:sp>
        <p:nvSpPr>
          <p:cNvPr id="31" name="Dikdörtgen 38"/>
          <p:cNvSpPr>
            <a:spLocks noChangeArrowheads="1"/>
          </p:cNvSpPr>
          <p:nvPr/>
        </p:nvSpPr>
        <p:spPr bwMode="auto">
          <a:xfrm>
            <a:off x="4352415" y="3498850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2" name="Sağ Ok 23"/>
          <p:cNvSpPr>
            <a:spLocks noChangeArrowheads="1"/>
          </p:cNvSpPr>
          <p:nvPr/>
        </p:nvSpPr>
        <p:spPr bwMode="auto">
          <a:xfrm rot="21197582">
            <a:off x="2821274" y="3250407"/>
            <a:ext cx="1073150" cy="484187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770248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19459" name="Metin kutusu 3"/>
          <p:cNvSpPr txBox="1">
            <a:spLocks noChangeArrowheads="1"/>
          </p:cNvSpPr>
          <p:nvPr/>
        </p:nvSpPr>
        <p:spPr bwMode="auto">
          <a:xfrm>
            <a:off x="2364582" y="1133337"/>
            <a:ext cx="75279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 smtClean="0"/>
              <a:t>Basım Yılı</a:t>
            </a:r>
            <a:r>
              <a:rPr lang="tr-TR" altLang="tr-TR" sz="1200" dirty="0" smtClean="0"/>
              <a:t>: Yayınlanma tarihi ile ilgili sistemsel çalışmalar devam etmekte, ISBN alınan yıl bilgisi sisteme otomatik olarak eklenecektir, şuan boş geliyor ise o alanı boş geçebilirsiniz.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200" b="1" dirty="0" smtClean="0"/>
              <a:t>Basım Yılı ve Basım Adedi</a:t>
            </a:r>
            <a:r>
              <a:rPr lang="tr-TR" altLang="tr-TR" sz="1200" dirty="0" smtClean="0"/>
              <a:t>: Sistemsel çalışmalar devam </a:t>
            </a:r>
            <a:r>
              <a:rPr lang="tr-TR" altLang="tr-TR" sz="1200" dirty="0"/>
              <a:t>etmekte şuan boş geliyor ise o alanı boş geçebilirsiniz.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 smtClean="0"/>
              <a:t>Kağıt ve Cilt Türü</a:t>
            </a:r>
            <a:r>
              <a:rPr lang="tr-TR" altLang="tr-TR" sz="1200" dirty="0" smtClean="0"/>
              <a:t>: Bilgileri Boş olarak geçecektir.</a:t>
            </a:r>
            <a:endParaRPr lang="tr-TR" altLang="tr-TR" sz="1200" dirty="0"/>
          </a:p>
        </p:txBody>
      </p:sp>
      <p:sp>
        <p:nvSpPr>
          <p:cNvPr id="19460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1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19465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6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19468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9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0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1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2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3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4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5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6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7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8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1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2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77" y="2431748"/>
            <a:ext cx="7156834" cy="3744732"/>
          </a:xfrm>
          <a:prstGeom prst="rect">
            <a:avLst/>
          </a:prstGeom>
        </p:spPr>
      </p:pic>
      <p:sp>
        <p:nvSpPr>
          <p:cNvPr id="31" name="Dikdörtgen 38"/>
          <p:cNvSpPr>
            <a:spLocks noChangeArrowheads="1"/>
          </p:cNvSpPr>
          <p:nvPr/>
        </p:nvSpPr>
        <p:spPr bwMode="auto">
          <a:xfrm>
            <a:off x="4352415" y="3498850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2" name="Sağ Ok 23"/>
          <p:cNvSpPr>
            <a:spLocks noChangeArrowheads="1"/>
          </p:cNvSpPr>
          <p:nvPr/>
        </p:nvSpPr>
        <p:spPr bwMode="auto">
          <a:xfrm rot="21197582">
            <a:off x="3256498" y="3925984"/>
            <a:ext cx="627562" cy="253049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398775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19459" name="Metin kutusu 3"/>
          <p:cNvSpPr txBox="1">
            <a:spLocks noChangeArrowheads="1"/>
          </p:cNvSpPr>
          <p:nvPr/>
        </p:nvSpPr>
        <p:spPr bwMode="auto">
          <a:xfrm>
            <a:off x="2364582" y="1133337"/>
            <a:ext cx="752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 smtClean="0"/>
              <a:t>Stok Adedi</a:t>
            </a:r>
            <a:r>
              <a:rPr lang="tr-TR" altLang="tr-TR" sz="1200" dirty="0" smtClean="0"/>
              <a:t>: Bu alan elektronik yayınlar için sistemden kaldırılacaktır, boş geçemiyor iseniz 100 yazarak geçebilirsiniz.</a:t>
            </a:r>
          </a:p>
        </p:txBody>
      </p:sp>
      <p:sp>
        <p:nvSpPr>
          <p:cNvPr id="19460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1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19465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6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19468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9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0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1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2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3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4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5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6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7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8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1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2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1" name="Dikdörtgen 38"/>
          <p:cNvSpPr>
            <a:spLocks noChangeArrowheads="1"/>
          </p:cNvSpPr>
          <p:nvPr/>
        </p:nvSpPr>
        <p:spPr bwMode="auto">
          <a:xfrm>
            <a:off x="4352415" y="3498850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9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0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3" name="Dikdörtgen 32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4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5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36" name="Dikdörtgen 35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37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8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9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0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1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2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3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4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5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6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7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48" name="Resim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82" y="2032000"/>
            <a:ext cx="8181865" cy="4602299"/>
          </a:xfrm>
          <a:prstGeom prst="rect">
            <a:avLst/>
          </a:prstGeom>
        </p:spPr>
      </p:pic>
      <p:sp>
        <p:nvSpPr>
          <p:cNvPr id="49" name="Sağ Ok 23"/>
          <p:cNvSpPr>
            <a:spLocks noChangeArrowheads="1"/>
          </p:cNvSpPr>
          <p:nvPr/>
        </p:nvSpPr>
        <p:spPr bwMode="auto">
          <a:xfrm rot="21197582">
            <a:off x="3461420" y="5346519"/>
            <a:ext cx="627562" cy="253049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50" name="Dikdörtgen 38"/>
          <p:cNvSpPr>
            <a:spLocks noChangeArrowheads="1"/>
          </p:cNvSpPr>
          <p:nvPr/>
        </p:nvSpPr>
        <p:spPr bwMode="auto">
          <a:xfrm>
            <a:off x="4531176" y="3361824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136932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19459" name="Metin kutusu 3"/>
          <p:cNvSpPr txBox="1">
            <a:spLocks noChangeArrowheads="1"/>
          </p:cNvSpPr>
          <p:nvPr/>
        </p:nvSpPr>
        <p:spPr bwMode="auto">
          <a:xfrm>
            <a:off x="2364582" y="1133337"/>
            <a:ext cx="752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 smtClean="0"/>
              <a:t>Birim Fiyatı</a:t>
            </a:r>
            <a:r>
              <a:rPr lang="tr-TR" altLang="tr-TR" sz="1200" dirty="0" smtClean="0"/>
              <a:t>: Elektronik yayının bir </a:t>
            </a:r>
            <a:r>
              <a:rPr lang="tr-TR" altLang="tr-TR" sz="1200" smtClean="0"/>
              <a:t>kullanıcıya çevrimiçi satış </a:t>
            </a:r>
            <a:r>
              <a:rPr lang="tr-TR" altLang="tr-TR" sz="1200" dirty="0" smtClean="0"/>
              <a:t>fiyatı ne ise bu alana o fiyat yazılacaktır. </a:t>
            </a:r>
          </a:p>
        </p:txBody>
      </p:sp>
      <p:sp>
        <p:nvSpPr>
          <p:cNvPr id="19460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1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19465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6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19468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9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0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1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2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3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4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5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6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7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8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1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2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1" name="Dikdörtgen 38"/>
          <p:cNvSpPr>
            <a:spLocks noChangeArrowheads="1"/>
          </p:cNvSpPr>
          <p:nvPr/>
        </p:nvSpPr>
        <p:spPr bwMode="auto">
          <a:xfrm>
            <a:off x="4352415" y="3498850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9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0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3" name="Dikdörtgen 32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4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5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36" name="Dikdörtgen 35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37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8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9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0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1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2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3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4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5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6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7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48" name="Resim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82" y="2032000"/>
            <a:ext cx="8181865" cy="4602299"/>
          </a:xfrm>
          <a:prstGeom prst="rect">
            <a:avLst/>
          </a:prstGeom>
        </p:spPr>
      </p:pic>
      <p:sp>
        <p:nvSpPr>
          <p:cNvPr id="49" name="Sağ Ok 23"/>
          <p:cNvSpPr>
            <a:spLocks noChangeArrowheads="1"/>
          </p:cNvSpPr>
          <p:nvPr/>
        </p:nvSpPr>
        <p:spPr bwMode="auto">
          <a:xfrm rot="21197582">
            <a:off x="3289231" y="5727519"/>
            <a:ext cx="627562" cy="253049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50" name="Dikdörtgen 38"/>
          <p:cNvSpPr>
            <a:spLocks noChangeArrowheads="1"/>
          </p:cNvSpPr>
          <p:nvPr/>
        </p:nvSpPr>
        <p:spPr bwMode="auto">
          <a:xfrm>
            <a:off x="4531176" y="3361824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2002611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19459" name="Metin kutusu 3"/>
          <p:cNvSpPr txBox="1">
            <a:spLocks noChangeArrowheads="1"/>
          </p:cNvSpPr>
          <p:nvPr/>
        </p:nvSpPr>
        <p:spPr bwMode="auto">
          <a:xfrm>
            <a:off x="2364582" y="1133337"/>
            <a:ext cx="752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 smtClean="0"/>
              <a:t>İndirim Oranı</a:t>
            </a:r>
            <a:r>
              <a:rPr lang="tr-TR" altLang="tr-TR" sz="1200" dirty="0" smtClean="0"/>
              <a:t>: Elektronik yayının bir kullanıcıya çevrimiçi satış fiyatı üzerinden yayıncının teklif ettiği indirim oranı «%» işareti konmadan (Örnek: 20) yazılmalıdır. </a:t>
            </a:r>
          </a:p>
        </p:txBody>
      </p:sp>
      <p:sp>
        <p:nvSpPr>
          <p:cNvPr id="19460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1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19465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6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19468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69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0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1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2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3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4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5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6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7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78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1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9482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82" y="2032000"/>
            <a:ext cx="8181865" cy="4602299"/>
          </a:xfrm>
          <a:prstGeom prst="rect">
            <a:avLst/>
          </a:prstGeom>
        </p:spPr>
      </p:pic>
      <p:sp>
        <p:nvSpPr>
          <p:cNvPr id="29" name="Sağ Ok 23"/>
          <p:cNvSpPr>
            <a:spLocks noChangeArrowheads="1"/>
          </p:cNvSpPr>
          <p:nvPr/>
        </p:nvSpPr>
        <p:spPr bwMode="auto">
          <a:xfrm rot="21197582">
            <a:off x="3174305" y="5956119"/>
            <a:ext cx="627562" cy="253049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0" name="Dikdörtgen 38"/>
          <p:cNvSpPr>
            <a:spLocks noChangeArrowheads="1"/>
          </p:cNvSpPr>
          <p:nvPr/>
        </p:nvSpPr>
        <p:spPr bwMode="auto">
          <a:xfrm>
            <a:off x="4531176" y="3361824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4057502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20483" name="Metin kutusu 3"/>
          <p:cNvSpPr txBox="1">
            <a:spLocks noChangeArrowheads="1"/>
          </p:cNvSpPr>
          <p:nvPr/>
        </p:nvSpPr>
        <p:spPr bwMode="auto">
          <a:xfrm>
            <a:off x="2370139" y="1131888"/>
            <a:ext cx="7527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Dikkat</a:t>
            </a:r>
            <a:r>
              <a:rPr lang="tr-TR" altLang="tr-TR" sz="1600" dirty="0"/>
              <a:t>! Kitabın üzerinde bulunan yayıncının </a:t>
            </a:r>
            <a:r>
              <a:rPr lang="tr-TR" altLang="tr-TR" sz="1600" dirty="0">
                <a:solidFill>
                  <a:srgbClr val="FF0000"/>
                </a:solidFill>
              </a:rPr>
              <a:t>marka</a:t>
            </a:r>
            <a:r>
              <a:rPr lang="tr-TR" altLang="tr-TR" sz="1600" dirty="0"/>
              <a:t> bilgisi ile ISBN veri tabanında kayıtlı yayıncı marka bilgisi örtüşmeyen yayınlar kesinlikle hatalı olarak kabul edilmektedir. </a:t>
            </a:r>
          </a:p>
        </p:txBody>
      </p:sp>
      <p:sp>
        <p:nvSpPr>
          <p:cNvPr id="20484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485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20489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490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20492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493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494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495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496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497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498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499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500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501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502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20503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565400"/>
            <a:ext cx="761206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505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506" name="Dikdörtgen 38"/>
          <p:cNvSpPr>
            <a:spLocks noChangeArrowheads="1"/>
          </p:cNvSpPr>
          <p:nvPr/>
        </p:nvSpPr>
        <p:spPr bwMode="auto">
          <a:xfrm>
            <a:off x="4438651" y="3386139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0507" name="Metin kutusu 3"/>
          <p:cNvSpPr txBox="1">
            <a:spLocks noChangeArrowheads="1"/>
          </p:cNvSpPr>
          <p:nvPr/>
        </p:nvSpPr>
        <p:spPr bwMode="auto">
          <a:xfrm>
            <a:off x="2514601" y="5027614"/>
            <a:ext cx="7527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/>
              <a:t>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/>
              <a:t>Şahıs yayıncıların ad ve soyadı bilgileri ile birlikte kitabın üzerinde her hangi bir yayınevinin adının olmamasına dikkat edilir. Her hangi bir yayınevi tarafından yayınlanan kitapların yazarları satın alma başvurusunda bulunamazlar.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900284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49186" y="390843"/>
            <a:ext cx="9144000" cy="1014008"/>
          </a:xfrm>
        </p:spPr>
        <p:txBody>
          <a:bodyPr/>
          <a:lstStyle/>
          <a:p>
            <a:r>
              <a:rPr lang="tr-TR" dirty="0" smtClean="0"/>
              <a:t>MATERYAL SAĞLAMA ŞUBESİ</a:t>
            </a:r>
            <a:endParaRPr lang="tr-TR" dirty="0"/>
          </a:p>
        </p:txBody>
      </p:sp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2433436" y="1406193"/>
            <a:ext cx="7175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dirty="0"/>
              <a:t>S</a:t>
            </a:r>
            <a:r>
              <a:rPr lang="tr-TR" altLang="tr-TR" dirty="0" smtClean="0"/>
              <a:t>istemimiz </a:t>
            </a:r>
            <a:r>
              <a:rPr lang="tr-TR" altLang="tr-TR" dirty="0">
                <a:hlinkClick r:id="rId2"/>
              </a:rPr>
              <a:t>https://ekygm.gov.tr</a:t>
            </a:r>
            <a:r>
              <a:rPr lang="tr-TR" altLang="tr-TR" dirty="0"/>
              <a:t> adresinden hizmet vermektedir.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851265" y="2261062"/>
            <a:ext cx="9144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630" y="1744330"/>
            <a:ext cx="8695112" cy="4605252"/>
          </a:xfrm>
          <a:prstGeom prst="rect">
            <a:avLst/>
          </a:prstGeo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835535" y="3408538"/>
            <a:ext cx="1803862" cy="678639"/>
          </a:xfrm>
          <a:prstGeom prst="ellips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563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21507" name="Metin kutusu 3"/>
          <p:cNvSpPr txBox="1">
            <a:spLocks noChangeArrowheads="1"/>
          </p:cNvSpPr>
          <p:nvPr/>
        </p:nvSpPr>
        <p:spPr bwMode="auto">
          <a:xfrm>
            <a:off x="2411414" y="1203325"/>
            <a:ext cx="752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Kitap </a:t>
            </a:r>
            <a:r>
              <a:rPr lang="tr-TR" altLang="tr-TR" sz="1600" dirty="0"/>
              <a:t>kapak resimleri var ise </a:t>
            </a:r>
            <a:r>
              <a:rPr lang="tr-TR" altLang="tr-TR" sz="1600" dirty="0" err="1" smtClean="0"/>
              <a:t>eklenirSatış</a:t>
            </a:r>
            <a:r>
              <a:rPr lang="tr-TR" altLang="tr-TR" sz="1600" dirty="0" smtClean="0"/>
              <a:t> </a:t>
            </a:r>
            <a:r>
              <a:rPr lang="tr-TR" altLang="tr-TR" sz="1600" dirty="0"/>
              <a:t>bilgileri alanındaki veriler tam ve doğru olarak doldurularak </a:t>
            </a:r>
            <a:r>
              <a:rPr lang="tr-TR" altLang="tr-TR" sz="1600" dirty="0">
                <a:solidFill>
                  <a:srgbClr val="FF0000"/>
                </a:solidFill>
              </a:rPr>
              <a:t>Kaydet </a:t>
            </a:r>
            <a:r>
              <a:rPr lang="tr-TR" altLang="tr-TR" sz="1600" dirty="0"/>
              <a:t>butonuna basılır.</a:t>
            </a: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21522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1524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1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2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4" name="Dikdörtgen 33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5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6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37" name="Dikdörtgen 3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38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9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0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1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2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3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4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5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6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7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8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49" name="Resim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82" y="2032000"/>
            <a:ext cx="8181865" cy="4602299"/>
          </a:xfrm>
          <a:prstGeom prst="rect">
            <a:avLst/>
          </a:prstGeom>
        </p:spPr>
      </p:pic>
      <p:sp>
        <p:nvSpPr>
          <p:cNvPr id="50" name="Sağ Ok 23"/>
          <p:cNvSpPr>
            <a:spLocks noChangeArrowheads="1"/>
          </p:cNvSpPr>
          <p:nvPr/>
        </p:nvSpPr>
        <p:spPr bwMode="auto">
          <a:xfrm rot="21197582">
            <a:off x="3803221" y="6210151"/>
            <a:ext cx="627562" cy="253049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51" name="Dikdörtgen 38"/>
          <p:cNvSpPr>
            <a:spLocks noChangeArrowheads="1"/>
          </p:cNvSpPr>
          <p:nvPr/>
        </p:nvSpPr>
        <p:spPr bwMode="auto">
          <a:xfrm>
            <a:off x="4531176" y="3361824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376578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22531" name="Metin kutusu 3"/>
          <p:cNvSpPr txBox="1">
            <a:spLocks noChangeArrowheads="1"/>
          </p:cNvSpPr>
          <p:nvPr/>
        </p:nvSpPr>
        <p:spPr bwMode="auto">
          <a:xfrm>
            <a:off x="2257956" y="1152864"/>
            <a:ext cx="752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Başvuruları </a:t>
            </a:r>
            <a:r>
              <a:rPr lang="tr-TR" altLang="tr-TR" sz="1600" dirty="0"/>
              <a:t>tamamlanan yayınların sisteme kaydedilmesi için </a:t>
            </a:r>
            <a:r>
              <a:rPr lang="tr-TR" altLang="tr-TR" sz="1600" dirty="0">
                <a:solidFill>
                  <a:srgbClr val="FF0000"/>
                </a:solidFill>
              </a:rPr>
              <a:t>Başvuruyu Tamamla</a:t>
            </a:r>
            <a:r>
              <a:rPr lang="tr-TR" altLang="tr-TR" sz="1600" dirty="0"/>
              <a:t> butonuna basılır.</a:t>
            </a:r>
          </a:p>
        </p:txBody>
      </p:sp>
      <p:sp>
        <p:nvSpPr>
          <p:cNvPr id="22532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33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2536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22537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38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22540" name="Dikdörtgen 2"/>
          <p:cNvSpPr>
            <a:spLocks noChangeArrowheads="1"/>
          </p:cNvSpPr>
          <p:nvPr/>
        </p:nvSpPr>
        <p:spPr bwMode="auto">
          <a:xfrm>
            <a:off x="8382000" y="2590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41" name="Dikdörtgen 19"/>
          <p:cNvSpPr>
            <a:spLocks noChangeArrowheads="1"/>
          </p:cNvSpPr>
          <p:nvPr/>
        </p:nvSpPr>
        <p:spPr bwMode="auto">
          <a:xfrm>
            <a:off x="2743200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42" name="Dikdörtgen 22"/>
          <p:cNvSpPr>
            <a:spLocks noChangeArrowheads="1"/>
          </p:cNvSpPr>
          <p:nvPr/>
        </p:nvSpPr>
        <p:spPr bwMode="auto">
          <a:xfrm>
            <a:off x="4495800" y="428148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43" name="Dikdörtgen 23"/>
          <p:cNvSpPr>
            <a:spLocks noChangeArrowheads="1"/>
          </p:cNvSpPr>
          <p:nvPr/>
        </p:nvSpPr>
        <p:spPr bwMode="auto">
          <a:xfrm>
            <a:off x="2732088" y="335280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44" name="Dikdörtgen 24"/>
          <p:cNvSpPr>
            <a:spLocks noChangeArrowheads="1"/>
          </p:cNvSpPr>
          <p:nvPr/>
        </p:nvSpPr>
        <p:spPr bwMode="auto">
          <a:xfrm>
            <a:off x="8588376" y="2544763"/>
            <a:ext cx="1165225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45" name="Dikdörtgen 26"/>
          <p:cNvSpPr>
            <a:spLocks noChangeArrowheads="1"/>
          </p:cNvSpPr>
          <p:nvPr/>
        </p:nvSpPr>
        <p:spPr bwMode="auto">
          <a:xfrm>
            <a:off x="4489450" y="4117976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46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47" name="Dikdörtgen 27"/>
          <p:cNvSpPr>
            <a:spLocks noChangeArrowheads="1"/>
          </p:cNvSpPr>
          <p:nvPr/>
        </p:nvSpPr>
        <p:spPr bwMode="auto">
          <a:xfrm>
            <a:off x="2746375" y="3525838"/>
            <a:ext cx="1066800" cy="10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48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49" name="Dikdörtgen 33"/>
          <p:cNvSpPr>
            <a:spLocks noChangeArrowheads="1"/>
          </p:cNvSpPr>
          <p:nvPr/>
        </p:nvSpPr>
        <p:spPr bwMode="auto">
          <a:xfrm>
            <a:off x="4679951" y="3492500"/>
            <a:ext cx="1927225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50" name="Dikdörtgen 34"/>
          <p:cNvSpPr>
            <a:spLocks noChangeArrowheads="1"/>
          </p:cNvSpPr>
          <p:nvPr/>
        </p:nvSpPr>
        <p:spPr bwMode="auto">
          <a:xfrm>
            <a:off x="2693989" y="3363914"/>
            <a:ext cx="1927225" cy="14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51" name="Dikdörtgen 36"/>
          <p:cNvSpPr>
            <a:spLocks noChangeArrowheads="1"/>
          </p:cNvSpPr>
          <p:nvPr/>
        </p:nvSpPr>
        <p:spPr bwMode="auto">
          <a:xfrm>
            <a:off x="4659313" y="2836863"/>
            <a:ext cx="1268412" cy="93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52" name="Dikdörtgen 37"/>
          <p:cNvSpPr>
            <a:spLocks noChangeArrowheads="1"/>
          </p:cNvSpPr>
          <p:nvPr/>
        </p:nvSpPr>
        <p:spPr bwMode="auto">
          <a:xfrm>
            <a:off x="4443413" y="302418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53" name="Dikdörtgen 38"/>
          <p:cNvSpPr>
            <a:spLocks noChangeArrowheads="1"/>
          </p:cNvSpPr>
          <p:nvPr/>
        </p:nvSpPr>
        <p:spPr bwMode="auto">
          <a:xfrm>
            <a:off x="4438651" y="3386139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55" name="Dikdörtgen 38"/>
          <p:cNvSpPr>
            <a:spLocks noChangeArrowheads="1"/>
          </p:cNvSpPr>
          <p:nvPr/>
        </p:nvSpPr>
        <p:spPr bwMode="auto">
          <a:xfrm>
            <a:off x="2667001" y="3871914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56" name="Dikdörtgen 38"/>
          <p:cNvSpPr>
            <a:spLocks noChangeArrowheads="1"/>
          </p:cNvSpPr>
          <p:nvPr/>
        </p:nvSpPr>
        <p:spPr bwMode="auto">
          <a:xfrm>
            <a:off x="8382001" y="3055939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57" name="Dikdörtgen 38"/>
          <p:cNvSpPr>
            <a:spLocks noChangeArrowheads="1"/>
          </p:cNvSpPr>
          <p:nvPr/>
        </p:nvSpPr>
        <p:spPr bwMode="auto">
          <a:xfrm>
            <a:off x="2941638" y="4583114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2558" name="Dikdörtgen 38"/>
          <p:cNvSpPr>
            <a:spLocks noChangeArrowheads="1"/>
          </p:cNvSpPr>
          <p:nvPr/>
        </p:nvSpPr>
        <p:spPr bwMode="auto">
          <a:xfrm>
            <a:off x="557204" y="4126444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56" y="2127662"/>
            <a:ext cx="7454850" cy="4193353"/>
          </a:xfrm>
          <a:prstGeom prst="rect">
            <a:avLst/>
          </a:prstGeom>
        </p:spPr>
      </p:pic>
      <p:sp>
        <p:nvSpPr>
          <p:cNvPr id="34" name="Sağ Ok 23"/>
          <p:cNvSpPr>
            <a:spLocks noChangeArrowheads="1"/>
          </p:cNvSpPr>
          <p:nvPr/>
        </p:nvSpPr>
        <p:spPr bwMode="auto">
          <a:xfrm rot="20140990">
            <a:off x="7918752" y="5136092"/>
            <a:ext cx="1073150" cy="484188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5" name="Sağ Ok 23"/>
          <p:cNvSpPr>
            <a:spLocks noChangeArrowheads="1"/>
          </p:cNvSpPr>
          <p:nvPr/>
        </p:nvSpPr>
        <p:spPr bwMode="auto">
          <a:xfrm rot="21197582">
            <a:off x="1845448" y="4009378"/>
            <a:ext cx="612775" cy="271462"/>
          </a:xfrm>
          <a:prstGeom prst="rightArrow">
            <a:avLst>
              <a:gd name="adj1" fmla="val 50000"/>
              <a:gd name="adj2" fmla="val 5033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24569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23555" name="Metin kutusu 3"/>
          <p:cNvSpPr txBox="1">
            <a:spLocks noChangeArrowheads="1"/>
          </p:cNvSpPr>
          <p:nvPr/>
        </p:nvSpPr>
        <p:spPr bwMode="auto">
          <a:xfrm>
            <a:off x="2411414" y="1203326"/>
            <a:ext cx="7527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Başvuruya </a:t>
            </a:r>
            <a:r>
              <a:rPr lang="tr-TR" altLang="tr-TR" sz="1600" dirty="0"/>
              <a:t>eklenecek başka kitap var ise </a:t>
            </a:r>
            <a:r>
              <a:rPr lang="tr-TR" altLang="tr-TR" sz="1600" dirty="0">
                <a:solidFill>
                  <a:srgbClr val="FF0000"/>
                </a:solidFill>
              </a:rPr>
              <a:t>Evet, Başvuruya Devam Et</a:t>
            </a:r>
            <a:r>
              <a:rPr lang="tr-TR" altLang="tr-TR" sz="1600" dirty="0"/>
              <a:t> bölümü seçilmelidir. Başka kaydedilecek kitap yok ise </a:t>
            </a:r>
            <a:r>
              <a:rPr lang="tr-TR" altLang="tr-TR" sz="1600" dirty="0">
                <a:solidFill>
                  <a:srgbClr val="FF0000"/>
                </a:solidFill>
              </a:rPr>
              <a:t>Hayır. Başvuruyu Tamamla</a:t>
            </a:r>
            <a:r>
              <a:rPr lang="tr-TR" altLang="tr-TR" sz="1600" dirty="0"/>
              <a:t> alanı seçilir. 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23570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3572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3583" name="Dikdörtgen 38"/>
          <p:cNvSpPr>
            <a:spLocks noChangeArrowheads="1"/>
          </p:cNvSpPr>
          <p:nvPr/>
        </p:nvSpPr>
        <p:spPr bwMode="auto">
          <a:xfrm>
            <a:off x="210744" y="3732827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23" y="2335784"/>
            <a:ext cx="7522016" cy="4231134"/>
          </a:xfrm>
          <a:prstGeom prst="rect">
            <a:avLst/>
          </a:prstGeom>
        </p:spPr>
      </p:pic>
      <p:sp>
        <p:nvSpPr>
          <p:cNvPr id="37" name="Sağ Ok 23"/>
          <p:cNvSpPr>
            <a:spLocks noChangeArrowheads="1"/>
          </p:cNvSpPr>
          <p:nvPr/>
        </p:nvSpPr>
        <p:spPr bwMode="auto">
          <a:xfrm rot="20140990">
            <a:off x="4648901" y="4932343"/>
            <a:ext cx="1073150" cy="484188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8" name="Dikdörtgen 38"/>
          <p:cNvSpPr>
            <a:spLocks noChangeArrowheads="1"/>
          </p:cNvSpPr>
          <p:nvPr/>
        </p:nvSpPr>
        <p:spPr bwMode="auto">
          <a:xfrm>
            <a:off x="3512170" y="4054721"/>
            <a:ext cx="1268412" cy="9207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39" name="Dikdörtgen 38"/>
          <p:cNvSpPr>
            <a:spLocks noChangeArrowheads="1"/>
          </p:cNvSpPr>
          <p:nvPr/>
        </p:nvSpPr>
        <p:spPr bwMode="auto">
          <a:xfrm>
            <a:off x="2609322" y="3468649"/>
            <a:ext cx="1268412" cy="1627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0" name="Dikdörtgen 39"/>
          <p:cNvSpPr>
            <a:spLocks noChangeArrowheads="1"/>
          </p:cNvSpPr>
          <p:nvPr/>
        </p:nvSpPr>
        <p:spPr bwMode="auto">
          <a:xfrm>
            <a:off x="8408987" y="2767201"/>
            <a:ext cx="1403879" cy="1839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786489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24579" name="Metin kutusu 3"/>
          <p:cNvSpPr txBox="1">
            <a:spLocks noChangeArrowheads="1"/>
          </p:cNvSpPr>
          <p:nvPr/>
        </p:nvSpPr>
        <p:spPr bwMode="auto">
          <a:xfrm>
            <a:off x="2411414" y="1203326"/>
            <a:ext cx="7527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Elektronik Kitap Başvurusu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>
                <a:solidFill>
                  <a:srgbClr val="FF0000"/>
                </a:solidFill>
              </a:rPr>
              <a:t>Başvuru </a:t>
            </a:r>
            <a:r>
              <a:rPr lang="tr-TR" altLang="tr-TR" sz="1600" dirty="0">
                <a:solidFill>
                  <a:srgbClr val="FF0000"/>
                </a:solidFill>
              </a:rPr>
              <a:t>Belgesini İndir </a:t>
            </a:r>
            <a:r>
              <a:rPr lang="tr-TR" altLang="tr-TR" sz="1600" dirty="0"/>
              <a:t>butonuna basılarak başvuru formları indirilir ve her sayfası kaşe, imza (şahıslar yalnızca imzalı) </a:t>
            </a:r>
            <a:r>
              <a:rPr lang="tr-TR" altLang="tr-TR" sz="1600" dirty="0" smtClean="0"/>
              <a:t>edilerek </a:t>
            </a:r>
            <a:r>
              <a:rPr lang="tr-TR" altLang="tr-TR" sz="1600" dirty="0"/>
              <a:t>Materyal Sağlama Şubesi adresine birer kitap örneği ile birlikte gönderilmelidir.</a:t>
            </a: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24594" name="Dikdörtgen 29"/>
          <p:cNvSpPr>
            <a:spLocks noChangeArrowheads="1"/>
          </p:cNvSpPr>
          <p:nvPr/>
        </p:nvSpPr>
        <p:spPr bwMode="auto">
          <a:xfrm>
            <a:off x="1738314" y="3163889"/>
            <a:ext cx="1252537" cy="13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4596" name="Dikdörtgen 28"/>
          <p:cNvSpPr>
            <a:spLocks noChangeArrowheads="1"/>
          </p:cNvSpPr>
          <p:nvPr/>
        </p:nvSpPr>
        <p:spPr bwMode="auto">
          <a:xfrm>
            <a:off x="1843088" y="4108451"/>
            <a:ext cx="1066800" cy="106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82" y="2472553"/>
            <a:ext cx="7442629" cy="4186479"/>
          </a:xfrm>
          <a:prstGeom prst="rect">
            <a:avLst/>
          </a:prstGeom>
        </p:spPr>
      </p:pic>
      <p:sp>
        <p:nvSpPr>
          <p:cNvPr id="40" name="Sağ Ok 23"/>
          <p:cNvSpPr>
            <a:spLocks noChangeArrowheads="1"/>
          </p:cNvSpPr>
          <p:nvPr/>
        </p:nvSpPr>
        <p:spPr bwMode="auto">
          <a:xfrm rot="20140990">
            <a:off x="4644652" y="3919538"/>
            <a:ext cx="1073150" cy="484187"/>
          </a:xfrm>
          <a:prstGeom prst="rightArrow">
            <a:avLst>
              <a:gd name="adj1" fmla="val 50000"/>
              <a:gd name="adj2" fmla="val 501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41" name="Dikdörtgen 37"/>
          <p:cNvSpPr>
            <a:spLocks noChangeArrowheads="1"/>
          </p:cNvSpPr>
          <p:nvPr/>
        </p:nvSpPr>
        <p:spPr bwMode="auto">
          <a:xfrm>
            <a:off x="3324152" y="4391029"/>
            <a:ext cx="1268413" cy="92075"/>
          </a:xfrm>
          <a:prstGeom prst="rect">
            <a:avLst/>
          </a:prstGeom>
          <a:solidFill>
            <a:srgbClr val="66FFFF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3705216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25604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5605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25609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25611" name="Dikdörtgen 38"/>
          <p:cNvSpPr>
            <a:spLocks noChangeArrowheads="1"/>
          </p:cNvSpPr>
          <p:nvPr/>
        </p:nvSpPr>
        <p:spPr bwMode="auto">
          <a:xfrm>
            <a:off x="8509001" y="2676526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5612" name="Dikdörtgen 36"/>
          <p:cNvSpPr>
            <a:spLocks noChangeArrowheads="1"/>
          </p:cNvSpPr>
          <p:nvPr/>
        </p:nvSpPr>
        <p:spPr bwMode="auto">
          <a:xfrm>
            <a:off x="8243888" y="2789239"/>
            <a:ext cx="1268412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" name="Metin kutusu 1"/>
          <p:cNvSpPr txBox="1"/>
          <p:nvPr/>
        </p:nvSpPr>
        <p:spPr>
          <a:xfrm>
            <a:off x="3736521" y="2699314"/>
            <a:ext cx="239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kygmmasde@ktb.gov.tr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541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23109" y="390843"/>
            <a:ext cx="9144000" cy="1014008"/>
          </a:xfrm>
        </p:spPr>
        <p:txBody>
          <a:bodyPr/>
          <a:lstStyle/>
          <a:p>
            <a:r>
              <a:rPr lang="tr-TR" dirty="0" smtClean="0"/>
              <a:t>MATERYAL SAĞLAMA ŞUBESİ</a:t>
            </a:r>
            <a:endParaRPr lang="tr-TR" dirty="0"/>
          </a:p>
        </p:txBody>
      </p:sp>
      <p:sp>
        <p:nvSpPr>
          <p:cNvPr id="7" name="Metin kutusu 3"/>
          <p:cNvSpPr txBox="1">
            <a:spLocks noChangeArrowheads="1"/>
          </p:cNvSpPr>
          <p:nvPr/>
        </p:nvSpPr>
        <p:spPr bwMode="auto">
          <a:xfrm>
            <a:off x="1454728" y="1404851"/>
            <a:ext cx="90123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b="1" dirty="0"/>
              <a:t>Kullanıcı Girişi</a:t>
            </a:r>
            <a:endParaRPr lang="tr-TR" altLang="tr-TR" dirty="0"/>
          </a:p>
          <a:p>
            <a:r>
              <a:rPr lang="tr-TR" altLang="tr-TR" dirty="0"/>
              <a:t>Genel Müdürlüğümüzce verilen hizmetlere erişim için kullanıcı doğrulama yöntemi olarak e-Devlet </a:t>
            </a:r>
            <a:r>
              <a:rPr lang="tr-TR" altLang="tr-TR" dirty="0" smtClean="0"/>
              <a:t>Sistemi </a:t>
            </a:r>
            <a:r>
              <a:rPr lang="tr-TR" altLang="tr-TR" dirty="0"/>
              <a:t>kullanılmaktadır</a:t>
            </a:r>
            <a:r>
              <a:rPr lang="tr-TR" altLang="tr-TR" dirty="0" smtClean="0"/>
              <a:t>.</a:t>
            </a:r>
          </a:p>
        </p:txBody>
      </p:sp>
      <p:pic>
        <p:nvPicPr>
          <p:cNvPr id="8" name="Resi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92" y="2344189"/>
            <a:ext cx="8934797" cy="438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21183" y="3898669"/>
            <a:ext cx="2818013" cy="399011"/>
          </a:xfrm>
          <a:prstGeom prst="ellips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40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23109" y="390843"/>
            <a:ext cx="9144000" cy="1014008"/>
          </a:xfrm>
        </p:spPr>
        <p:txBody>
          <a:bodyPr/>
          <a:lstStyle/>
          <a:p>
            <a:r>
              <a:rPr lang="tr-TR" dirty="0" smtClean="0"/>
              <a:t>MATERYAL SAĞLAMA ŞUBESİ</a:t>
            </a:r>
            <a:endParaRPr lang="tr-TR" dirty="0"/>
          </a:p>
        </p:txBody>
      </p:sp>
      <p:sp>
        <p:nvSpPr>
          <p:cNvPr id="7" name="Metin kutusu 3"/>
          <p:cNvSpPr txBox="1">
            <a:spLocks noChangeArrowheads="1"/>
          </p:cNvSpPr>
          <p:nvPr/>
        </p:nvSpPr>
        <p:spPr bwMode="auto">
          <a:xfrm>
            <a:off x="1454728" y="1404851"/>
            <a:ext cx="90123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b="1" dirty="0"/>
              <a:t>Kullanıcı Girişi</a:t>
            </a:r>
            <a:endParaRPr lang="tr-TR" altLang="tr-TR" dirty="0"/>
          </a:p>
          <a:p>
            <a:r>
              <a:rPr lang="tr-TR" altLang="tr-TR" dirty="0" smtClean="0"/>
              <a:t>Yetkilendirilen kullanıcılar sisteme giriş yaparak işlemleri gerçekleştirebilirler.</a:t>
            </a:r>
            <a:endParaRPr lang="tr-TR" alt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4865"/>
          <a:stretch/>
        </p:blipFill>
        <p:spPr>
          <a:xfrm>
            <a:off x="1541995" y="2352434"/>
            <a:ext cx="8925114" cy="4176805"/>
          </a:xfrm>
          <a:prstGeom prst="rect">
            <a:avLst/>
          </a:prstGeom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646815" y="4284133"/>
            <a:ext cx="1920240" cy="994449"/>
          </a:xfrm>
          <a:prstGeom prst="ellips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12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23109" y="390843"/>
            <a:ext cx="9144000" cy="1014008"/>
          </a:xfrm>
        </p:spPr>
        <p:txBody>
          <a:bodyPr/>
          <a:lstStyle/>
          <a:p>
            <a:r>
              <a:rPr lang="tr-TR" dirty="0" smtClean="0"/>
              <a:t>MATERYAL SAĞLAMA ŞUBESİ</a:t>
            </a:r>
            <a:endParaRPr lang="tr-TR" dirty="0"/>
          </a:p>
        </p:txBody>
      </p:sp>
      <p:sp>
        <p:nvSpPr>
          <p:cNvPr id="7" name="Metin kutusu 3"/>
          <p:cNvSpPr txBox="1">
            <a:spLocks noChangeArrowheads="1"/>
          </p:cNvSpPr>
          <p:nvPr/>
        </p:nvSpPr>
        <p:spPr bwMode="auto">
          <a:xfrm>
            <a:off x="1454728" y="1404851"/>
            <a:ext cx="901238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/>
              <a:t>ELEKTRONİK (E-KİTAP VE SESLİ KİTAP) YAYINLAR İÇİN BAŞVURU ÖNCESİ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/>
              <a:t>BİLİNMESİ GEREKENLER;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b="1" dirty="0"/>
          </a:p>
          <a:p>
            <a:pPr>
              <a:spcBef>
                <a:spcPct val="0"/>
              </a:spcBef>
            </a:pPr>
            <a:r>
              <a:rPr lang="tr-TR" altLang="tr-TR" dirty="0"/>
              <a:t>Başvurusu yapılacak olan eserlerin, </a:t>
            </a:r>
            <a:r>
              <a:rPr lang="tr-TR" altLang="tr-TR" b="1" dirty="0"/>
              <a:t>Çoğaltılmış Fikir ve Sanat Eserlerini Derleme Kanunu</a:t>
            </a:r>
            <a:r>
              <a:rPr lang="tr-TR" altLang="tr-TR" dirty="0"/>
              <a:t> gereği elektronik örneklerinin </a:t>
            </a:r>
            <a:r>
              <a:rPr lang="tr-TR" altLang="tr-TR" b="1" dirty="0"/>
              <a:t>Elektronik Yayın Derleme Sistemine (</a:t>
            </a:r>
            <a:r>
              <a:rPr lang="tr-TR" altLang="tr-TR" b="1" dirty="0" err="1"/>
              <a:t>EYDeS</a:t>
            </a:r>
            <a:r>
              <a:rPr lang="tr-TR" altLang="tr-TR" b="1" dirty="0"/>
              <a:t>) (</a:t>
            </a:r>
            <a:r>
              <a:rPr lang="tr-TR" altLang="tr-TR" b="1" dirty="0">
                <a:hlinkClick r:id="rId2"/>
              </a:rPr>
              <a:t>www.e-derlemevg.mkutup.gov.tr</a:t>
            </a:r>
            <a:r>
              <a:rPr lang="tr-TR" altLang="tr-TR" b="1" dirty="0"/>
              <a:t> ) </a:t>
            </a:r>
            <a:r>
              <a:rPr lang="tr-TR" altLang="tr-TR" dirty="0"/>
              <a:t>teslim edilmiş olması gerekmektedir. Derleme örnekleri teslim edilmemiş olan yayınlar Yayın Seçme Kurulu’na sunulmayacaktır.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b="1" dirty="0" smtClean="0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 smtClean="0"/>
              <a:t>Başvurusu yapılacak e-kitap ve sesli kitaplar için basılı kitaptan ayrı ISBN almış olması gerekmektedir. Örneğin bir yayın basılı kitap, e-kitap ve sesli kitap olarak yayınlanmış ise her format için ayrı ISBN almış olması gerekmektedir.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b="1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/>
              <a:t>978-9944-0923-7-1 Beklenen Gün </a:t>
            </a:r>
            <a:r>
              <a:rPr lang="tr-TR" altLang="tr-TR" dirty="0" smtClean="0"/>
              <a:t>(Basılı Materyal)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/>
              <a:t>978-9944-0923-0-2 Beklenen Gün </a:t>
            </a:r>
            <a:r>
              <a:rPr lang="tr-TR" altLang="tr-TR" dirty="0" smtClean="0"/>
              <a:t>(Konuşan Kitap/Çevrimiçi)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/>
              <a:t>978-9944-0923-9-5 Beklenen Gün </a:t>
            </a:r>
            <a:r>
              <a:rPr lang="tr-TR" altLang="tr-TR" dirty="0" smtClean="0"/>
              <a:t>(Elektronik kitap/Çevrimiçi)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 smtClean="0"/>
              <a:t>E-kitaplar Epub3 formatında üretilmiş olması gerekmektedir.</a:t>
            </a:r>
          </a:p>
          <a:p>
            <a:pPr>
              <a:spcBef>
                <a:spcPct val="0"/>
              </a:spcBef>
            </a:pPr>
            <a:r>
              <a:rPr lang="tr-TR" altLang="tr-TR" dirty="0" smtClean="0"/>
              <a:t>Sesli/konuşan kitaplar yaygın kullanılan ses formatlarında üretilmiş olmalı ve </a:t>
            </a:r>
            <a:r>
              <a:rPr lang="tr-TR" u="sng" dirty="0">
                <a:hlinkClick r:id="rId3"/>
              </a:rPr>
              <a:t>MP3 çalarlar</a:t>
            </a:r>
            <a:r>
              <a:rPr lang="tr-TR" u="sng" dirty="0"/>
              <a:t>, </a:t>
            </a:r>
            <a:r>
              <a:rPr lang="tr-TR" u="sng" dirty="0">
                <a:hlinkClick r:id="rId4"/>
              </a:rPr>
              <a:t>taşınabilir medya oynatıcılar</a:t>
            </a:r>
            <a:r>
              <a:rPr lang="tr-TR" dirty="0"/>
              <a:t>, Akıllı telefonlar (</a:t>
            </a:r>
            <a:r>
              <a:rPr lang="tr-TR" dirty="0" err="1"/>
              <a:t>Android</a:t>
            </a:r>
            <a:r>
              <a:rPr lang="tr-TR" dirty="0"/>
              <a:t> ve </a:t>
            </a:r>
            <a:r>
              <a:rPr lang="tr-TR" dirty="0" err="1"/>
              <a:t>iOS</a:t>
            </a:r>
            <a:r>
              <a:rPr lang="tr-TR" dirty="0"/>
              <a:t>), </a:t>
            </a:r>
            <a:r>
              <a:rPr lang="tr-TR" dirty="0" err="1"/>
              <a:t>Kindles</a:t>
            </a:r>
            <a:r>
              <a:rPr lang="tr-TR" dirty="0"/>
              <a:t> gibi internet tablet cihazları, ev stereo sistemleri, medya oynatıcılarından ses akışı sağlayan arabalar, bilgisayarlar vb. araçlarla dinlenebilir olmalıdır.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b="1" dirty="0"/>
          </a:p>
        </p:txBody>
      </p:sp>
    </p:spTree>
    <p:extLst>
      <p:ext uri="{BB962C8B-B14F-4D97-AF65-F5344CB8AC3E}">
        <p14:creationId xmlns:p14="http://schemas.microsoft.com/office/powerpoint/2010/main" val="22273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25603" name="Metin kutusu 3"/>
          <p:cNvSpPr txBox="1">
            <a:spLocks noChangeArrowheads="1"/>
          </p:cNvSpPr>
          <p:nvPr/>
        </p:nvSpPr>
        <p:spPr bwMode="auto">
          <a:xfrm>
            <a:off x="1744134" y="1203326"/>
            <a:ext cx="819520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ELEKTRONİK (E-KİTAP VE SESLİ KİTAP) YAYINLAR İÇİN BAŞVURU ÖNCESİ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/>
              <a:t>BİLİNMESİ GEREKENLER;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 smtClean="0"/>
              <a:t>Fiyatlandırma</a:t>
            </a:r>
            <a:endParaRPr lang="tr-TR" altLang="tr-TR" sz="16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. Elektronik yayınlar indirimli (indirim oranları piyasa araştırmasına göre belirlenecektir) birim fiyat üzerinden fiyatlandırılacaktır.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. Bir e-yayın okuyucuya iki haftalığına ödünç verilecektir. Kitap yılda 26 okuyucuya ödünç verile bilmektedir.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. Bir e-yayından 10 ila 20 arasında kullanım hakkı alınabilecektir. (10 kullanım hakkı, yayının aynı anda 10 okuyucu tarafından okunabilir olmasıdır.)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. Kullanım hakkı için belirlenecek fiyat, yayının güncel olması, basılı kitabın baskı sayısı, basılı kitabın bandrol adedi gibi kriterlere </a:t>
            </a:r>
            <a:r>
              <a:rPr lang="tr-TR" altLang="tr-TR" sz="1600" smtClean="0"/>
              <a:t>göre 2 ila 10 </a:t>
            </a:r>
            <a:r>
              <a:rPr lang="tr-TR" altLang="tr-TR" sz="1600" dirty="0" smtClean="0"/>
              <a:t>arasında belirlenecek olan yayın katsayısına göre hesaplanacaktır.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 dirty="0"/>
          </a:p>
        </p:txBody>
      </p:sp>
      <p:sp>
        <p:nvSpPr>
          <p:cNvPr id="25604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25605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25609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sp>
        <p:nvSpPr>
          <p:cNvPr id="25611" name="Dikdörtgen 38"/>
          <p:cNvSpPr>
            <a:spLocks noChangeArrowheads="1"/>
          </p:cNvSpPr>
          <p:nvPr/>
        </p:nvSpPr>
        <p:spPr bwMode="auto">
          <a:xfrm>
            <a:off x="8509001" y="2676526"/>
            <a:ext cx="1268413" cy="9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161357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23109" y="390843"/>
            <a:ext cx="9144000" cy="1014008"/>
          </a:xfrm>
        </p:spPr>
        <p:txBody>
          <a:bodyPr/>
          <a:lstStyle/>
          <a:p>
            <a:r>
              <a:rPr lang="tr-TR" dirty="0" smtClean="0"/>
              <a:t>MATERYAL SAĞLAMA ŞUBESİ</a:t>
            </a:r>
            <a:endParaRPr lang="tr-TR" dirty="0"/>
          </a:p>
        </p:txBody>
      </p:sp>
      <p:sp>
        <p:nvSpPr>
          <p:cNvPr id="7" name="Metin kutusu 3"/>
          <p:cNvSpPr txBox="1">
            <a:spLocks noChangeArrowheads="1"/>
          </p:cNvSpPr>
          <p:nvPr/>
        </p:nvSpPr>
        <p:spPr bwMode="auto">
          <a:xfrm>
            <a:off x="1512917" y="2568633"/>
            <a:ext cx="90123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/>
              <a:t>ELEKTRONİK (E-KİTAP VE SESLİ KİTAP) YAYIN BAŞVURUSU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b="1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b="1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/>
              <a:t>BAŞVURULAR «BASILI KİTAP» BAŞVURUSU YAPILAN ALANDAN YAPILACAKTIR.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8868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305800" cy="762000"/>
          </a:xfrm>
        </p:spPr>
        <p:txBody>
          <a:bodyPr/>
          <a:lstStyle/>
          <a:p>
            <a:pPr eaLnBrk="1" hangingPunct="1"/>
            <a:r>
              <a:rPr lang="tr-TR" altLang="tr-TR" sz="4000">
                <a:solidFill>
                  <a:schemeClr val="hlink"/>
                </a:solidFill>
              </a:rPr>
              <a:t>   MATERYAL SAĞLAMA ŞUBESİ</a:t>
            </a:r>
          </a:p>
        </p:txBody>
      </p:sp>
      <p:sp>
        <p:nvSpPr>
          <p:cNvPr id="12291" name="Metin kutusu 3"/>
          <p:cNvSpPr txBox="1">
            <a:spLocks noChangeArrowheads="1"/>
          </p:cNvSpPr>
          <p:nvPr/>
        </p:nvSpPr>
        <p:spPr bwMode="auto">
          <a:xfrm>
            <a:off x="2454276" y="1339851"/>
            <a:ext cx="7527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b="1" dirty="0" smtClean="0"/>
              <a:t>Elektronik (e-kitap ve Sesli Kitap) yayın </a:t>
            </a:r>
            <a:r>
              <a:rPr lang="tr-TR" altLang="tr-TR" sz="1600" b="1" dirty="0"/>
              <a:t>b</a:t>
            </a:r>
            <a:r>
              <a:rPr lang="tr-TR" altLang="tr-TR" sz="1600" b="1" dirty="0" smtClean="0"/>
              <a:t>aşvurusu</a:t>
            </a:r>
            <a:endParaRPr lang="tr-TR" altLang="tr-TR" sz="16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600" dirty="0" smtClean="0"/>
              <a:t>Elektronik yayınların </a:t>
            </a:r>
            <a:r>
              <a:rPr lang="tr-TR" altLang="tr-TR" sz="1600" dirty="0"/>
              <a:t>satın alınması için başvuru yapacak yayıncılar </a:t>
            </a:r>
            <a:r>
              <a:rPr lang="tr-TR" altLang="tr-TR" sz="1600" dirty="0">
                <a:solidFill>
                  <a:srgbClr val="FF0000"/>
                </a:solidFill>
              </a:rPr>
              <a:t>Kitap</a:t>
            </a:r>
            <a:r>
              <a:rPr lang="tr-TR" altLang="tr-TR" sz="1600" dirty="0"/>
              <a:t> başlığını tıklayarak </a:t>
            </a:r>
            <a:r>
              <a:rPr lang="tr-TR" altLang="tr-TR" sz="1600" dirty="0">
                <a:solidFill>
                  <a:srgbClr val="FF0000"/>
                </a:solidFill>
              </a:rPr>
              <a:t>Yeni Başvuru </a:t>
            </a:r>
            <a:r>
              <a:rPr lang="tr-TR" altLang="tr-TR" sz="1600" dirty="0"/>
              <a:t>bölümünü seçmelidir.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 dirty="0"/>
          </a:p>
        </p:txBody>
      </p:sp>
      <p:sp>
        <p:nvSpPr>
          <p:cNvPr id="12292" name="Dikdörtgen 2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2293" name="Dikdörtgen 3"/>
          <p:cNvSpPr>
            <a:spLocks noChangeArrowheads="1"/>
          </p:cNvSpPr>
          <p:nvPr/>
        </p:nvSpPr>
        <p:spPr bwMode="auto">
          <a:xfrm>
            <a:off x="8153400" y="27432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444D58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8588376" y="2814638"/>
            <a:ext cx="1165225" cy="5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9043988" y="2697164"/>
            <a:ext cx="709612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2814639" y="1862723"/>
            <a:ext cx="1171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600"/>
          </a:p>
        </p:txBody>
      </p:sp>
      <p:sp>
        <p:nvSpPr>
          <p:cNvPr id="12297" name="Sağ Ok 5"/>
          <p:cNvSpPr>
            <a:spLocks noChangeArrowheads="1"/>
          </p:cNvSpPr>
          <p:nvPr/>
        </p:nvSpPr>
        <p:spPr bwMode="auto">
          <a:xfrm rot="19781081">
            <a:off x="4191000" y="4038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2298" name="Sağ Ok 6"/>
          <p:cNvSpPr>
            <a:spLocks noChangeArrowheads="1"/>
          </p:cNvSpPr>
          <p:nvPr/>
        </p:nvSpPr>
        <p:spPr bwMode="auto">
          <a:xfrm rot="20367710">
            <a:off x="3711575" y="413067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>
              <a:solidFill>
                <a:srgbClr val="FF0000"/>
              </a:solidFill>
            </a:endParaRPr>
          </a:p>
        </p:txBody>
      </p:sp>
      <p:pic>
        <p:nvPicPr>
          <p:cNvPr id="12299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49" y="2462215"/>
            <a:ext cx="7613651" cy="4154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kdörtgen 16"/>
          <p:cNvSpPr/>
          <p:nvPr/>
        </p:nvSpPr>
        <p:spPr bwMode="auto">
          <a:xfrm>
            <a:off x="8534400" y="2590801"/>
            <a:ext cx="1219200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  <a:solidFill>
                <a:srgbClr val="EAEAEA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814638" y="2971800"/>
            <a:ext cx="1071562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tr-T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302" name="Oval 18"/>
          <p:cNvSpPr>
            <a:spLocks noChangeArrowheads="1"/>
          </p:cNvSpPr>
          <p:nvPr/>
        </p:nvSpPr>
        <p:spPr bwMode="auto">
          <a:xfrm>
            <a:off x="2892425" y="2965450"/>
            <a:ext cx="9144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  <p:sp>
        <p:nvSpPr>
          <p:cNvPr id="12303" name="Sağ Ok 23"/>
          <p:cNvSpPr>
            <a:spLocks noChangeArrowheads="1"/>
          </p:cNvSpPr>
          <p:nvPr/>
        </p:nvSpPr>
        <p:spPr bwMode="auto">
          <a:xfrm rot="19453638">
            <a:off x="1887092" y="3263065"/>
            <a:ext cx="979488" cy="484188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tr-TR" altLang="tr-TR" sz="1600"/>
          </a:p>
        </p:txBody>
      </p:sp>
    </p:spTree>
    <p:extLst>
      <p:ext uri="{BB962C8B-B14F-4D97-AF65-F5344CB8AC3E}">
        <p14:creationId xmlns:p14="http://schemas.microsoft.com/office/powerpoint/2010/main" val="2796838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23109" y="390843"/>
            <a:ext cx="9144000" cy="1014008"/>
          </a:xfrm>
        </p:spPr>
        <p:txBody>
          <a:bodyPr/>
          <a:lstStyle/>
          <a:p>
            <a:r>
              <a:rPr lang="tr-TR" dirty="0" smtClean="0"/>
              <a:t>MATERYAL SAĞLAMA ŞUBESİ</a:t>
            </a:r>
            <a:endParaRPr lang="tr-TR" dirty="0"/>
          </a:p>
        </p:txBody>
      </p:sp>
      <p:sp>
        <p:nvSpPr>
          <p:cNvPr id="7" name="Metin kutusu 3"/>
          <p:cNvSpPr txBox="1">
            <a:spLocks noChangeArrowheads="1"/>
          </p:cNvSpPr>
          <p:nvPr/>
        </p:nvSpPr>
        <p:spPr bwMode="auto">
          <a:xfrm>
            <a:off x="1454728" y="1404851"/>
            <a:ext cx="901238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/>
              <a:t>ELEKTRONİK (E-KİTAP VE SESLİ KİTAP) YAYINLAR İÇİN BAŞVURU ÖNCESİ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b="1" dirty="0" smtClean="0"/>
              <a:t>BİLİNMESİ GEREKENLER;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b="1" dirty="0" smtClean="0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 smtClean="0"/>
              <a:t>Elektronik yayın (e-kitap ve sesli kitap) başvuruları basılı kitaplar ile aynı başvuru içinde yapılmamalıdır. Basılı kitaplar ayrı e-yayınlar ayrı başvuru yapılmalıdır.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tr-TR" altLang="tr-TR" dirty="0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dirty="0" smtClean="0"/>
              <a:t>Bekleyen hala başvurusu tamamlanmamış basılı kitap başvurusu var ise, bekleyen başvuru tamamlanarak ya da silinerek e-yayınlar için ayrı başvuru yapılmalıdır.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4140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1063</Words>
  <Application>Microsoft Office PowerPoint</Application>
  <PresentationFormat>Geniş ekran</PresentationFormat>
  <Paragraphs>105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Teması</vt:lpstr>
      <vt:lpstr>MATERYAL SAĞLAMA ŞUBESİ</vt:lpstr>
      <vt:lpstr>MATERYAL SAĞLAMA ŞUBESİ</vt:lpstr>
      <vt:lpstr>MATERYAL SAĞLAMA ŞUBESİ</vt:lpstr>
      <vt:lpstr>MATERYAL SAĞLAMA ŞUBESİ</vt:lpstr>
      <vt:lpstr>MATERYAL SAĞLAMA ŞUBESİ</vt:lpstr>
      <vt:lpstr>   MATERYAL SAĞLAMA ŞUBESİ</vt:lpstr>
      <vt:lpstr>MATERYAL SAĞLAMA ŞUBESİ</vt:lpstr>
      <vt:lpstr>   MATERYAL SAĞLAMA ŞUBESİ</vt:lpstr>
      <vt:lpstr>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  <vt:lpstr>   MATERYAL SAĞLAMA ŞUBESİ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MATERYAL SAĞLAMA ŞUBESİ</dc:title>
  <dc:creator>Mehmet Demir</dc:creator>
  <cp:lastModifiedBy>Mehmet Demir</cp:lastModifiedBy>
  <cp:revision>147</cp:revision>
  <dcterms:created xsi:type="dcterms:W3CDTF">2019-04-10T13:17:30Z</dcterms:created>
  <dcterms:modified xsi:type="dcterms:W3CDTF">2021-06-08T09:36:40Z</dcterms:modified>
  <cp:contentStatus/>
</cp:coreProperties>
</file>